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99" r:id="rId3"/>
    <p:sldId id="500" r:id="rId4"/>
    <p:sldId id="501" r:id="rId5"/>
    <p:sldId id="502" r:id="rId6"/>
    <p:sldId id="504" r:id="rId7"/>
    <p:sldId id="503" r:id="rId8"/>
    <p:sldId id="509" r:id="rId9"/>
    <p:sldId id="505" r:id="rId10"/>
    <p:sldId id="506" r:id="rId11"/>
    <p:sldId id="507" r:id="rId12"/>
    <p:sldId id="508" r:id="rId13"/>
    <p:sldId id="514" r:id="rId14"/>
    <p:sldId id="4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and Them" initials="UaT" lastIdx="1" clrIdx="0">
    <p:extLst>
      <p:ext uri="{19B8F6BF-5375-455C-9EA6-DF929625EA0E}">
        <p15:presenceInfo xmlns:p15="http://schemas.microsoft.com/office/powerpoint/2012/main" userId="48d74574e6980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8T12:30:32.059" idx="1">
    <p:pos x="7627" y="14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1eb5685-7ae3-4de8-8bac-6b53d34d946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e-sfera.hr/dodatni-digitalni-sadrzaji/31eb5685-7ae3-4de8-8bac-6b53d34d946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5" y="92508"/>
            <a:ext cx="5039921" cy="208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2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Kid of the year</a:t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92" y="16189"/>
            <a:ext cx="9263908" cy="664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22" y="1992924"/>
            <a:ext cx="331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0615" y="1685874"/>
            <a:ext cx="504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P    I    G  G   Y   B   A  N   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4831" y="1685874"/>
            <a:ext cx="410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r>
              <a:rPr lang="hr-HR" sz="3200" dirty="0">
                <a:solidFill>
                  <a:srgbClr val="FF0000"/>
                </a:solidFill>
              </a:rPr>
              <a:t>L</a:t>
            </a:r>
          </a:p>
          <a:p>
            <a:r>
              <a:rPr lang="hr-HR" sz="3200" dirty="0">
                <a:solidFill>
                  <a:srgbClr val="FF0000"/>
                </a:solidFill>
              </a:rPr>
              <a:t>L</a:t>
            </a:r>
          </a:p>
          <a:p>
            <a:r>
              <a:rPr lang="hr-HR" sz="3200" dirty="0">
                <a:solidFill>
                  <a:srgbClr val="FF0000"/>
                </a:solidFill>
              </a:rPr>
              <a:t>O</a:t>
            </a:r>
          </a:p>
          <a:p>
            <a:r>
              <a:rPr lang="hr-HR" sz="3200" dirty="0">
                <a:solidFill>
                  <a:srgbClr val="FF0000"/>
                </a:solidFill>
              </a:rPr>
              <a:t>W</a:t>
            </a:r>
          </a:p>
          <a:p>
            <a:r>
              <a:rPr lang="hr-HR" sz="3200" dirty="0">
                <a:solidFill>
                  <a:srgbClr val="FF0000"/>
                </a:solidFill>
              </a:rPr>
              <a:t>A</a:t>
            </a:r>
          </a:p>
          <a:p>
            <a:r>
              <a:rPr lang="hr-HR" sz="3200" dirty="0">
                <a:solidFill>
                  <a:srgbClr val="FF0000"/>
                </a:solidFill>
              </a:rPr>
              <a:t>N</a:t>
            </a:r>
          </a:p>
          <a:p>
            <a:r>
              <a:rPr lang="hr-HR" sz="3200" dirty="0">
                <a:solidFill>
                  <a:srgbClr val="FF0000"/>
                </a:solidFill>
              </a:rPr>
              <a:t>C</a:t>
            </a:r>
          </a:p>
          <a:p>
            <a:r>
              <a:rPr lang="hr-HR" sz="32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6862" y="3153508"/>
            <a:ext cx="4489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S   U  M M	  E   R   J	    B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277" y="4642337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S    P   E       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8923" y="5625414"/>
            <a:ext cx="175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A   R  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3231" y="4230725"/>
            <a:ext cx="54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CO</a:t>
            </a:r>
          </a:p>
          <a:p>
            <a:r>
              <a:rPr lang="hr-HR" sz="3200" dirty="0">
                <a:solidFill>
                  <a:srgbClr val="FF0000"/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642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20" y="1758462"/>
            <a:ext cx="10457526" cy="408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862" y="164123"/>
            <a:ext cx="1167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11 </a:t>
            </a:r>
          </a:p>
          <a:p>
            <a:r>
              <a:rPr lang="hr-HR" sz="2800" b="1" dirty="0"/>
              <a:t>Task </a:t>
            </a:r>
            <a:r>
              <a:rPr lang="en-US" sz="2800" b="1" dirty="0"/>
              <a:t>❹ Find a word that is the odd one out and explain your choice.</a:t>
            </a:r>
            <a:endParaRPr lang="hr-HR" sz="2800" dirty="0"/>
          </a:p>
        </p:txBody>
      </p:sp>
      <p:sp>
        <p:nvSpPr>
          <p:cNvPr id="7" name="Minus 6"/>
          <p:cNvSpPr/>
          <p:nvPr/>
        </p:nvSpPr>
        <p:spPr>
          <a:xfrm>
            <a:off x="5955323" y="3763108"/>
            <a:ext cx="984739" cy="12895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Minus 7"/>
          <p:cNvSpPr/>
          <p:nvPr/>
        </p:nvSpPr>
        <p:spPr>
          <a:xfrm>
            <a:off x="2168769" y="4302369"/>
            <a:ext cx="70338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Minus 8"/>
          <p:cNvSpPr/>
          <p:nvPr/>
        </p:nvSpPr>
        <p:spPr>
          <a:xfrm>
            <a:off x="5955323" y="4759569"/>
            <a:ext cx="1805354" cy="9378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Minus 9"/>
          <p:cNvSpPr/>
          <p:nvPr/>
        </p:nvSpPr>
        <p:spPr>
          <a:xfrm>
            <a:off x="3774831" y="5275385"/>
            <a:ext cx="147710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46832" y="2942492"/>
            <a:ext cx="290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(It’s not a chore.)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830" y="3404157"/>
            <a:ext cx="3716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(He is not a family member.)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8323385" y="3890500"/>
            <a:ext cx="3985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(It’s not about school grades.</a:t>
            </a:r>
            <a:r>
              <a:rPr lang="hr-HR" i="1" dirty="0">
                <a:solidFill>
                  <a:srgbClr val="FF0000"/>
                </a:solidFill>
              </a:rPr>
              <a:t>)</a:t>
            </a:r>
            <a:endParaRPr lang="hr-HR" sz="1600" i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8346830" y="4348088"/>
            <a:ext cx="3564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(It’s opposite of cleaning.)</a:t>
            </a:r>
            <a:endParaRPr lang="hr-HR" sz="1600" i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8346830" y="4834431"/>
            <a:ext cx="3210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(It’s not part of the day.)</a:t>
            </a:r>
            <a:endParaRPr lang="hr-HR" sz="1600" i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6" name="Minus 15"/>
          <p:cNvSpPr/>
          <p:nvPr/>
        </p:nvSpPr>
        <p:spPr>
          <a:xfrm>
            <a:off x="3774831" y="3294185"/>
            <a:ext cx="1652954" cy="1099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3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24" y="331359"/>
            <a:ext cx="3355726" cy="882271"/>
          </a:xfrm>
        </p:spPr>
        <p:txBody>
          <a:bodyPr>
            <a:normAutofit/>
          </a:bodyPr>
          <a:lstStyle/>
          <a:p>
            <a:r>
              <a:rPr lang="hr-HR" sz="2800" dirty="0" err="1">
                <a:latin typeface="+mn-lt"/>
                <a:ea typeface="+mn-ea"/>
                <a:cs typeface="+mn-cs"/>
              </a:rPr>
              <a:t>Workbook</a:t>
            </a:r>
            <a:r>
              <a:rPr lang="hr-HR" sz="2800" dirty="0">
                <a:latin typeface="+mn-lt"/>
                <a:ea typeface="+mn-ea"/>
                <a:cs typeface="+mn-cs"/>
              </a:rPr>
              <a:t> p.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7" y="2239108"/>
            <a:ext cx="11374514" cy="4489939"/>
          </a:xfrm>
          <a:prstGeom prst="rect">
            <a:avLst/>
          </a:prstGeom>
        </p:spPr>
      </p:pic>
      <p:sp>
        <p:nvSpPr>
          <p:cNvPr id="13" name="Minus 12"/>
          <p:cNvSpPr/>
          <p:nvPr/>
        </p:nvSpPr>
        <p:spPr>
          <a:xfrm>
            <a:off x="4743450" y="3303270"/>
            <a:ext cx="84582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Minus 13"/>
          <p:cNvSpPr/>
          <p:nvPr/>
        </p:nvSpPr>
        <p:spPr>
          <a:xfrm>
            <a:off x="8366760" y="3257550"/>
            <a:ext cx="640080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Minus 14"/>
          <p:cNvSpPr/>
          <p:nvPr/>
        </p:nvSpPr>
        <p:spPr>
          <a:xfrm>
            <a:off x="4743450" y="3726181"/>
            <a:ext cx="69723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Minus 15"/>
          <p:cNvSpPr/>
          <p:nvPr/>
        </p:nvSpPr>
        <p:spPr>
          <a:xfrm>
            <a:off x="8046720" y="3783330"/>
            <a:ext cx="548640" cy="1140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Minus 16"/>
          <p:cNvSpPr/>
          <p:nvPr/>
        </p:nvSpPr>
        <p:spPr>
          <a:xfrm>
            <a:off x="11052810" y="3726181"/>
            <a:ext cx="89154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Minus 17"/>
          <p:cNvSpPr/>
          <p:nvPr/>
        </p:nvSpPr>
        <p:spPr>
          <a:xfrm>
            <a:off x="5589270" y="4229100"/>
            <a:ext cx="70866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Minus 18"/>
          <p:cNvSpPr/>
          <p:nvPr/>
        </p:nvSpPr>
        <p:spPr>
          <a:xfrm>
            <a:off x="2103120" y="4686300"/>
            <a:ext cx="109728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Minus 19"/>
          <p:cNvSpPr/>
          <p:nvPr/>
        </p:nvSpPr>
        <p:spPr>
          <a:xfrm>
            <a:off x="5280660" y="4674870"/>
            <a:ext cx="1017270" cy="571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Minus 20"/>
          <p:cNvSpPr/>
          <p:nvPr/>
        </p:nvSpPr>
        <p:spPr>
          <a:xfrm>
            <a:off x="9726930" y="4652011"/>
            <a:ext cx="108585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Minus 21"/>
          <p:cNvSpPr/>
          <p:nvPr/>
        </p:nvSpPr>
        <p:spPr>
          <a:xfrm>
            <a:off x="5772150" y="5120641"/>
            <a:ext cx="6743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inus 22"/>
          <p:cNvSpPr/>
          <p:nvPr/>
        </p:nvSpPr>
        <p:spPr>
          <a:xfrm>
            <a:off x="9212580" y="5177789"/>
            <a:ext cx="88011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Minus 23"/>
          <p:cNvSpPr/>
          <p:nvPr/>
        </p:nvSpPr>
        <p:spPr>
          <a:xfrm>
            <a:off x="1143000" y="5657850"/>
            <a:ext cx="6858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Minus 24"/>
          <p:cNvSpPr/>
          <p:nvPr/>
        </p:nvSpPr>
        <p:spPr>
          <a:xfrm>
            <a:off x="6297930" y="5589270"/>
            <a:ext cx="902970" cy="457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Minus 25"/>
          <p:cNvSpPr/>
          <p:nvPr/>
        </p:nvSpPr>
        <p:spPr>
          <a:xfrm>
            <a:off x="9006840" y="5657850"/>
            <a:ext cx="13601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Minus 26"/>
          <p:cNvSpPr/>
          <p:nvPr/>
        </p:nvSpPr>
        <p:spPr>
          <a:xfrm>
            <a:off x="4309110" y="6057901"/>
            <a:ext cx="97155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4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60020"/>
            <a:ext cx="10895591" cy="6195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770" y="251460"/>
            <a:ext cx="732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12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7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Lesson 2 The kid of the year | Way to go 3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088" y="179614"/>
            <a:ext cx="486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 p. 16</a:t>
            </a:r>
          </a:p>
          <a:p>
            <a:r>
              <a:rPr lang="hr-HR" sz="2400" b="1" dirty="0"/>
              <a:t>Task </a:t>
            </a:r>
            <a:r>
              <a:rPr lang="en-US" sz="2400" b="1" dirty="0"/>
              <a:t>❶ Match the expressions to the pictures. </a:t>
            </a: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453"/>
            <a:ext cx="6018893" cy="287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87" y="179614"/>
            <a:ext cx="6557214" cy="564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1" y="292100"/>
            <a:ext cx="35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7880" y="236764"/>
            <a:ext cx="31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60151" y="292101"/>
            <a:ext cx="50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0" y="29400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7880" y="1606550"/>
            <a:ext cx="31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7880" y="2940050"/>
            <a:ext cx="31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60151" y="1606550"/>
            <a:ext cx="50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1" y="1606550"/>
            <a:ext cx="35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7278915" y="2921000"/>
            <a:ext cx="43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1" y="4235450"/>
            <a:ext cx="35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7880" y="4235450"/>
            <a:ext cx="310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0950" y="42354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5860" y="5829300"/>
            <a:ext cx="5283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Task </a:t>
            </a:r>
            <a:r>
              <a:rPr lang="en-US" sz="2400" b="1" dirty="0"/>
              <a:t>❷ Who does what at your home? </a:t>
            </a:r>
            <a:endParaRPr lang="hr-HR" sz="2400" b="1" dirty="0"/>
          </a:p>
          <a:p>
            <a:r>
              <a:rPr lang="en-US" sz="2400" b="1" dirty="0"/>
              <a:t>Which chores do you do?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977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1" y="893946"/>
            <a:ext cx="6332068" cy="3146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99" y="189771"/>
            <a:ext cx="8153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Task </a:t>
            </a:r>
            <a:r>
              <a:rPr lang="en-US" sz="2400" b="1" dirty="0"/>
              <a:t>❸ Listen to the </a:t>
            </a:r>
            <a:r>
              <a:rPr lang="hr-HR" sz="2400" b="1" dirty="0"/>
              <a:t>first part of the </a:t>
            </a:r>
            <a:r>
              <a:rPr lang="en-US" sz="2400" b="1" dirty="0"/>
              <a:t>interview </a:t>
            </a:r>
            <a:r>
              <a:rPr lang="hr-HR" sz="2400" b="1" dirty="0"/>
              <a:t>wit</a:t>
            </a:r>
            <a:r>
              <a:rPr lang="en-US" sz="2400" b="1" dirty="0"/>
              <a:t>h Amanda. Are the sentences true or false? Write T (true) or F (false). 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71675" y="252412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0113" y="2735223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0112" y="3000466"/>
            <a:ext cx="41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416988" y="3315655"/>
            <a:ext cx="6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39" y="2170865"/>
            <a:ext cx="5612685" cy="3919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97078" y="1179619"/>
            <a:ext cx="48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Task ❹ </a:t>
            </a:r>
            <a:r>
              <a:rPr lang="en-US" sz="2400" b="1" dirty="0"/>
              <a:t>Listen to the </a:t>
            </a:r>
            <a:r>
              <a:rPr lang="hr-HR" sz="2400" b="1" dirty="0"/>
              <a:t>first part of the </a:t>
            </a:r>
            <a:r>
              <a:rPr lang="en-US" sz="2400" b="1" dirty="0"/>
              <a:t>interview</a:t>
            </a:r>
            <a:r>
              <a:rPr lang="hr-HR" sz="2400" b="1" dirty="0"/>
              <a:t>. Circle the correct answer</a:t>
            </a:r>
            <a:endParaRPr lang="hr-HR" sz="2400" dirty="0"/>
          </a:p>
        </p:txBody>
      </p:sp>
      <p:sp>
        <p:nvSpPr>
          <p:cNvPr id="20" name="Minus 19"/>
          <p:cNvSpPr/>
          <p:nvPr/>
        </p:nvSpPr>
        <p:spPr>
          <a:xfrm flipV="1">
            <a:off x="7239001" y="3810000"/>
            <a:ext cx="13335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Minus 21"/>
          <p:cNvSpPr/>
          <p:nvPr/>
        </p:nvSpPr>
        <p:spPr>
          <a:xfrm flipV="1">
            <a:off x="7239001" y="4533900"/>
            <a:ext cx="990599" cy="666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Minus 22"/>
          <p:cNvSpPr/>
          <p:nvPr/>
        </p:nvSpPr>
        <p:spPr>
          <a:xfrm>
            <a:off x="10629900" y="5354956"/>
            <a:ext cx="119062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Minus 24"/>
          <p:cNvSpPr/>
          <p:nvPr/>
        </p:nvSpPr>
        <p:spPr>
          <a:xfrm>
            <a:off x="7419975" y="6164581"/>
            <a:ext cx="80962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xtBox 25"/>
          <p:cNvSpPr txBox="1"/>
          <p:nvPr/>
        </p:nvSpPr>
        <p:spPr>
          <a:xfrm>
            <a:off x="2562223" y="35263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245DD-5402-6713-631F-E9838908C67B}"/>
              </a:ext>
            </a:extLst>
          </p:cNvPr>
          <p:cNvSpPr txBox="1"/>
          <p:nvPr/>
        </p:nvSpPr>
        <p:spPr>
          <a:xfrm>
            <a:off x="442055" y="4414220"/>
            <a:ext cx="27038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https://www.e-sfera.hr/dodatni-digitalni-sadrzaji/31eb5685-7ae3-4de8-8bac-6b53d34d9469/</a:t>
            </a:r>
            <a:endParaRPr lang="hr-HR" sz="1400" dirty="0"/>
          </a:p>
          <a:p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76CD9-DD9C-6FA2-488C-1D83A9D01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25" t="43751" r="32982" b="14369"/>
          <a:stretch/>
        </p:blipFill>
        <p:spPr>
          <a:xfrm>
            <a:off x="3067049" y="4410457"/>
            <a:ext cx="3248348" cy="22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4" grpId="0"/>
      <p:bldP spid="20" grpId="0" animBg="1"/>
      <p:bldP spid="22" grpId="0" animBg="1"/>
      <p:bldP spid="23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8639503" cy="80152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800" b="1" dirty="0"/>
              <a:t>Task</a:t>
            </a:r>
            <a:r>
              <a:rPr lang="en-US" sz="2800" b="1" dirty="0"/>
              <a:t>❺ Match the words/expressions with their definitions. </a:t>
            </a:r>
            <a:endParaRPr lang="hr-H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9" y="1166648"/>
            <a:ext cx="10082525" cy="43237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199" y="5489817"/>
            <a:ext cx="10933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+mj-lt"/>
                <a:ea typeface="+mj-ea"/>
                <a:cs typeface="+mj-cs"/>
              </a:rPr>
              <a:t>Task </a:t>
            </a:r>
            <a:r>
              <a:rPr lang="en-US" sz="2800" b="1" dirty="0">
                <a:latin typeface="+mj-lt"/>
                <a:ea typeface="+mj-ea"/>
                <a:cs typeface="+mj-cs"/>
              </a:rPr>
              <a:t>❻ Choose the kid of the year in your class and interview him/her. Write down the questions before the interview. </a:t>
            </a:r>
            <a:endParaRPr lang="hr-H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5084" y="34481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8070" y="1817997"/>
            <a:ext cx="4944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6</a:t>
            </a:r>
            <a:endParaRPr lang="hr-HR" sz="2000" dirty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8071" y="15105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8071" y="268513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5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5084" y="22735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2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63"/>
          <a:stretch/>
        </p:blipFill>
        <p:spPr>
          <a:xfrm>
            <a:off x="210207" y="696286"/>
            <a:ext cx="3306808" cy="6080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5404" y="1530890"/>
            <a:ext cx="8156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/>
              <a:t>Texbook</a:t>
            </a:r>
            <a:r>
              <a:rPr lang="hr-HR" sz="2800" dirty="0"/>
              <a:t> p. 18</a:t>
            </a:r>
          </a:p>
          <a:p>
            <a:endParaRPr lang="hr-HR" sz="2800" b="1" dirty="0"/>
          </a:p>
          <a:p>
            <a:r>
              <a:rPr lang="hr-HR" sz="2800" b="1" dirty="0"/>
              <a:t>Task </a:t>
            </a:r>
            <a:r>
              <a:rPr lang="en-US" sz="2800" b="1" dirty="0"/>
              <a:t>❶ Check the meaning of the words</a:t>
            </a:r>
            <a:r>
              <a:rPr lang="hr-HR" sz="2800" b="1" dirty="0"/>
              <a:t> in circles</a:t>
            </a:r>
            <a:r>
              <a:rPr lang="en-US" sz="2800" b="1" dirty="0"/>
              <a:t>. Can you add more words? </a:t>
            </a:r>
            <a:r>
              <a:rPr lang="hr-HR" sz="28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8776" y="1741638"/>
            <a:ext cx="92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bank </a:t>
            </a:r>
          </a:p>
          <a:p>
            <a:pPr algn="ctr"/>
            <a:r>
              <a:rPr lang="hr-HR" dirty="0">
                <a:solidFill>
                  <a:srgbClr val="FF0000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639" y="310055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Euro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7606" y="2995449"/>
            <a:ext cx="64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pay</a:t>
            </a:r>
          </a:p>
        </p:txBody>
      </p:sp>
    </p:spTree>
    <p:extLst>
      <p:ext uri="{BB962C8B-B14F-4D97-AF65-F5344CB8AC3E}">
        <p14:creationId xmlns:p14="http://schemas.microsoft.com/office/powerpoint/2010/main" val="30545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84"/>
            <a:ext cx="5667251" cy="56672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0183" y="1464556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spend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959" y="1880375"/>
            <a:ext cx="168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earn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167940" y="2359634"/>
            <a:ext cx="179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coins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912609" y="2715788"/>
            <a:ext cx="23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bank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478022" y="3490082"/>
            <a:ext cx="239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job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115842" y="4311301"/>
            <a:ext cx="199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save</a:t>
            </a:r>
            <a:endParaRPr lang="hr-H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80" y="4834521"/>
            <a:ext cx="7928820" cy="20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83"/>
            <a:ext cx="9380449" cy="480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6" y="4929352"/>
            <a:ext cx="8204926" cy="19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3" y="119022"/>
            <a:ext cx="6989876" cy="6585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9692" y="470713"/>
            <a:ext cx="4384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p. 10</a:t>
            </a:r>
          </a:p>
          <a:p>
            <a:endParaRPr lang="hr-HR" sz="2800" b="1" dirty="0"/>
          </a:p>
          <a:p>
            <a:r>
              <a:rPr lang="hr-HR" sz="2800" b="1" dirty="0"/>
              <a:t>Task </a:t>
            </a:r>
            <a:r>
              <a:rPr lang="en-US" sz="2800" b="1" dirty="0"/>
              <a:t>❶ Look at the list of household chores in the box and sort them out.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1703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1" y="222740"/>
            <a:ext cx="10816586" cy="518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1508" y="2157046"/>
            <a:ext cx="126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divorced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662" y="2157046"/>
            <a:ext cx="70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gets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923" y="2618711"/>
            <a:ext cx="176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hardworking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5138" y="2618711"/>
            <a:ext cx="85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helps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261" y="2998314"/>
            <a:ext cx="115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delivers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995138" y="3080376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earns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161692" y="3459979"/>
            <a:ext cx="80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save 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5203061" y="3868615"/>
            <a:ext cx="75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hard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860431" y="4290646"/>
            <a:ext cx="118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garbage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1606062" y="5732585"/>
            <a:ext cx="8036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err="1"/>
              <a:t>Workbook</a:t>
            </a:r>
            <a:r>
              <a:rPr lang="hr-HR" sz="2800" b="1" dirty="0"/>
              <a:t> p. 10</a:t>
            </a:r>
          </a:p>
          <a:p>
            <a:r>
              <a:rPr lang="hr-HR" sz="2800" b="1" dirty="0"/>
              <a:t>Task </a:t>
            </a:r>
            <a:r>
              <a:rPr lang="en-US" sz="2800" b="1" dirty="0"/>
              <a:t>❷ Fill in the gaps with the words from the box.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108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360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1: Lesson 2  Kid of the year </vt:lpstr>
      <vt:lpstr>PowerPoint Presentation</vt:lpstr>
      <vt:lpstr>PowerPoint Presentation</vt:lpstr>
      <vt:lpstr>Task❺ Match the words/expressions with their definitions.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p. 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143</cp:revision>
  <dcterms:created xsi:type="dcterms:W3CDTF">2021-09-01T06:25:32Z</dcterms:created>
  <dcterms:modified xsi:type="dcterms:W3CDTF">2022-09-20T07:26:57Z</dcterms:modified>
</cp:coreProperties>
</file>